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3"/>
  </p:notesMasterIdLst>
  <p:sldIdLst>
    <p:sldId id="370" r:id="rId2"/>
    <p:sldId id="379" r:id="rId3"/>
    <p:sldId id="371" r:id="rId4"/>
    <p:sldId id="376" r:id="rId5"/>
    <p:sldId id="374" r:id="rId6"/>
    <p:sldId id="373" r:id="rId7"/>
    <p:sldId id="372" r:id="rId8"/>
    <p:sldId id="375" r:id="rId9"/>
    <p:sldId id="377" r:id="rId10"/>
    <p:sldId id="378" r:id="rId11"/>
    <p:sldId id="380" r:id="rId12"/>
    <p:sldId id="400" r:id="rId13"/>
    <p:sldId id="401" r:id="rId14"/>
    <p:sldId id="403" r:id="rId15"/>
    <p:sldId id="404" r:id="rId16"/>
    <p:sldId id="402" r:id="rId17"/>
    <p:sldId id="405" r:id="rId18"/>
    <p:sldId id="258" r:id="rId19"/>
    <p:sldId id="304" r:id="rId20"/>
    <p:sldId id="286" r:id="rId21"/>
    <p:sldId id="295" r:id="rId22"/>
    <p:sldId id="287" r:id="rId23"/>
    <p:sldId id="288" r:id="rId24"/>
    <p:sldId id="290" r:id="rId25"/>
    <p:sldId id="292" r:id="rId26"/>
    <p:sldId id="291" r:id="rId27"/>
    <p:sldId id="293" r:id="rId28"/>
    <p:sldId id="294" r:id="rId29"/>
    <p:sldId id="296" r:id="rId30"/>
    <p:sldId id="348" r:id="rId31"/>
    <p:sldId id="283" r:id="rId32"/>
    <p:sldId id="333" r:id="rId33"/>
    <p:sldId id="334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9" r:id="rId50"/>
    <p:sldId id="357" r:id="rId51"/>
    <p:sldId id="358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264" r:id="rId60"/>
    <p:sldId id="301" r:id="rId61"/>
    <p:sldId id="277" r:id="rId62"/>
    <p:sldId id="369" r:id="rId63"/>
    <p:sldId id="298" r:id="rId64"/>
    <p:sldId id="279" r:id="rId65"/>
    <p:sldId id="284" r:id="rId66"/>
    <p:sldId id="299" r:id="rId67"/>
    <p:sldId id="280" r:id="rId68"/>
    <p:sldId id="285" r:id="rId69"/>
    <p:sldId id="302" r:id="rId70"/>
    <p:sldId id="281" r:id="rId71"/>
    <p:sldId id="300" r:id="rId72"/>
    <p:sldId id="367" r:id="rId73"/>
    <p:sldId id="368" r:id="rId74"/>
    <p:sldId id="282" r:id="rId75"/>
    <p:sldId id="305" r:id="rId76"/>
    <p:sldId id="306" r:id="rId77"/>
    <p:sldId id="262" r:id="rId78"/>
    <p:sldId id="338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13" r:id="rId91"/>
    <p:sldId id="312" r:id="rId92"/>
    <p:sldId id="276" r:id="rId93"/>
    <p:sldId id="308" r:id="rId94"/>
    <p:sldId id="309" r:id="rId95"/>
    <p:sldId id="310" r:id="rId96"/>
    <p:sldId id="311" r:id="rId97"/>
    <p:sldId id="328" r:id="rId98"/>
    <p:sldId id="330" r:id="rId99"/>
    <p:sldId id="331" r:id="rId100"/>
    <p:sldId id="332" r:id="rId101"/>
    <p:sldId id="329" r:id="rId102"/>
    <p:sldId id="272" r:id="rId103"/>
    <p:sldId id="381" r:id="rId104"/>
    <p:sldId id="297" r:id="rId105"/>
    <p:sldId id="408" r:id="rId106"/>
    <p:sldId id="339" r:id="rId107"/>
    <p:sldId id="409" r:id="rId108"/>
    <p:sldId id="382" r:id="rId109"/>
    <p:sldId id="383" r:id="rId110"/>
    <p:sldId id="393" r:id="rId111"/>
    <p:sldId id="394" r:id="rId112"/>
    <p:sldId id="395" r:id="rId113"/>
    <p:sldId id="396" r:id="rId114"/>
    <p:sldId id="397" r:id="rId115"/>
    <p:sldId id="389" r:id="rId116"/>
    <p:sldId id="391" r:id="rId117"/>
    <p:sldId id="390" r:id="rId118"/>
    <p:sldId id="392" r:id="rId119"/>
    <p:sldId id="398" r:id="rId120"/>
    <p:sldId id="399" r:id="rId121"/>
    <p:sldId id="410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59" autoAdjust="0"/>
  </p:normalViewPr>
  <p:slideViewPr>
    <p:cSldViewPr snapToGrid="0">
      <p:cViewPr>
        <p:scale>
          <a:sx n="66" d="100"/>
          <a:sy n="66" d="100"/>
        </p:scale>
        <p:origin x="429" y="2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0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Photogrammetrically</a:t>
            </a:r>
            <a:r>
              <a:rPr lang="en-US" dirty="0"/>
              <a:t> Derived Point Cloud)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UgCS</a:t>
            </a:r>
            <a:r>
              <a:rPr lang="en-US" dirty="0"/>
              <a:t> (desktop + app), flexible, but not intuitive)</a:t>
            </a:r>
          </a:p>
          <a:p>
            <a:r>
              <a:rPr lang="en-US" dirty="0"/>
              <a:t>Pix4Dcapture (“free” account)</a:t>
            </a:r>
          </a:p>
          <a:p>
            <a:r>
              <a:rPr lang="en-US" dirty="0" err="1"/>
              <a:t>Altizure</a:t>
            </a:r>
            <a:r>
              <a:rPr lang="en-US" dirty="0"/>
              <a:t> (payed service)</a:t>
            </a:r>
          </a:p>
          <a:p>
            <a:r>
              <a:rPr lang="en-US" dirty="0" err="1"/>
              <a:t>DroneDeploy</a:t>
            </a:r>
            <a:r>
              <a:rPr lang="en-US" dirty="0"/>
              <a:t> (“free” account)</a:t>
            </a:r>
          </a:p>
          <a:p>
            <a:r>
              <a:rPr lang="en-US" dirty="0" err="1"/>
              <a:t>Aerobotics</a:t>
            </a:r>
            <a:r>
              <a:rPr lang="en-US" dirty="0"/>
              <a:t> (payed account)</a:t>
            </a:r>
          </a:p>
          <a:p>
            <a:r>
              <a:rPr lang="en-US" dirty="0" err="1"/>
              <a:t>SkyDrones</a:t>
            </a:r>
            <a:r>
              <a:rPr lang="en-US" dirty="0"/>
              <a:t> (“free”)</a:t>
            </a:r>
          </a:p>
          <a:p>
            <a:r>
              <a:rPr lang="en-US" dirty="0" err="1"/>
              <a:t>PrecisionFlight</a:t>
            </a:r>
            <a:endParaRPr lang="en-US" dirty="0"/>
          </a:p>
          <a:p>
            <a:r>
              <a:rPr lang="en-US" dirty="0"/>
              <a:t>Etc. etc.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D9284-D394-4008-8EF0-5006BF9149E3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10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10/9/2017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xyIDwxj6I4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3821" y="82603"/>
            <a:ext cx="2187934" cy="57329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66131B-C9CA-4CF0-B6AE-5BD6088F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Use Cases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3450C8-98BA-42BC-8684-47173C90D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3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1088-EB81-4ACC-AA57-B5874890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E4BCB-47E8-48CE-87FE-F9A6D0B5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EC7EF-FEC4-4E91-BAF0-3AA8588A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51" y="272113"/>
            <a:ext cx="5215420" cy="64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707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/>
              <a:t>pipeline</a:t>
            </a:r>
            <a:r>
              <a:rPr lang="en-US" baseline="30000" dirty="0" err="1"/>
              <a:t>or</a:t>
            </a:r>
            <a:r>
              <a:rPr lang="en-US" baseline="30000" dirty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optimizations </a:t>
            </a:r>
            <a:r>
              <a:rPr lang="en-US" baseline="30000" dirty="0"/>
              <a:t>or what happens after it’s down the gullet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</a:p>
          <a:p>
            <a:pPr lvl="1"/>
            <a:r>
              <a:rPr lang="en-US" dirty="0"/>
              <a:t>Cascade Hashing</a:t>
            </a:r>
            <a:r>
              <a:rPr lang="en-US" baseline="30000" dirty="0"/>
              <a:t>1</a:t>
            </a:r>
            <a:r>
              <a:rPr lang="en-US" dirty="0"/>
              <a:t> matching </a:t>
            </a:r>
          </a:p>
          <a:p>
            <a:pPr marL="914400" lvl="2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/>
              <a:t>Bag of Words</a:t>
            </a:r>
            <a:r>
              <a:rPr lang="en-US" baseline="30000" dirty="0"/>
              <a:t>2</a:t>
            </a:r>
          </a:p>
          <a:p>
            <a:r>
              <a:rPr lang="en-US" dirty="0"/>
              <a:t>Improved Memory Use:</a:t>
            </a:r>
          </a:p>
          <a:p>
            <a:pPr lvl="1"/>
            <a:r>
              <a:rPr lang="en-US" dirty="0"/>
              <a:t>Improved correspondence graph data structures</a:t>
            </a:r>
          </a:p>
          <a:p>
            <a:pPr lvl="1"/>
            <a:r>
              <a:rPr lang="en-US" dirty="0"/>
              <a:t>SLAM-like pose-graph methods for global adjustment of camera position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WebODM</a:t>
            </a:r>
            <a:r>
              <a:rPr lang="en-US" dirty="0"/>
              <a:t>: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display</a:t>
            </a:r>
          </a:p>
          <a:p>
            <a:r>
              <a:rPr lang="en-US" dirty="0"/>
              <a:t>Volumetric Measurements</a:t>
            </a:r>
          </a:p>
          <a:p>
            <a:r>
              <a:rPr lang="en-US" dirty="0"/>
              <a:t>Mission Planning</a:t>
            </a:r>
          </a:p>
          <a:p>
            <a:r>
              <a:rPr lang="en-US" dirty="0"/>
              <a:t>Mobile App for autonomous flight</a:t>
            </a:r>
          </a:p>
          <a:p>
            <a:r>
              <a:rPr lang="en-US" dirty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/>
              <a:t>Integration with </a:t>
            </a:r>
            <a:r>
              <a:rPr lang="en-US" dirty="0" err="1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47B-60C8-4B8E-BDE5-5614DB03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Great Data comes Great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D926-ADB1-4620-A82A-4DD133CEB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serve large datasets:</a:t>
            </a:r>
          </a:p>
          <a:p>
            <a:pPr lvl="1"/>
            <a:r>
              <a:rPr lang="en-US" dirty="0"/>
              <a:t>Point Clouds</a:t>
            </a:r>
          </a:p>
          <a:p>
            <a:pPr lvl="2"/>
            <a:r>
              <a:rPr lang="en-US" dirty="0"/>
              <a:t>Greyhound / PDAL / Entwine / Speck.ly</a:t>
            </a:r>
          </a:p>
          <a:p>
            <a:pPr lvl="1"/>
            <a:r>
              <a:rPr lang="en-US" dirty="0"/>
              <a:t>Meshes</a:t>
            </a:r>
          </a:p>
          <a:p>
            <a:pPr lvl="2"/>
            <a:r>
              <a:rPr lang="en-US" dirty="0" err="1"/>
              <a:t>Melown</a:t>
            </a:r>
            <a:endParaRPr lang="en-US" dirty="0"/>
          </a:p>
          <a:p>
            <a:pPr lvl="1"/>
            <a:r>
              <a:rPr lang="en-US" dirty="0" err="1"/>
              <a:t>GeoTiff</a:t>
            </a:r>
            <a:endParaRPr lang="en-US" dirty="0"/>
          </a:p>
          <a:p>
            <a:pPr lvl="2"/>
            <a:r>
              <a:rPr lang="en-US" dirty="0"/>
              <a:t>Tiles generated from GDAL</a:t>
            </a:r>
          </a:p>
        </p:txBody>
      </p:sp>
    </p:spTree>
    <p:extLst>
      <p:ext uri="{BB962C8B-B14F-4D97-AF65-F5344CB8AC3E}">
        <p14:creationId xmlns:p14="http://schemas.microsoft.com/office/powerpoint/2010/main" val="5047419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1072BCC3-46D1-476A-AA1C-E39F5615E1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256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4335" y="6076603"/>
            <a:ext cx="2705100" cy="7087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137DEDE-0797-4C98-8924-34E8A907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OpenDroneMap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7A117C-2EB0-43FC-BCD1-801981694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</a:t>
            </a:r>
            <a:r>
              <a:rPr lang="en-US" dirty="0" err="1"/>
              <a:t>WebODM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4335" y="6076603"/>
            <a:ext cx="2705100" cy="7087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137DEDE-0797-4C98-8924-34E8A907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Dataset: https://we.tl/Kv2AagNmwt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7A117C-2EB0-43FC-BCD1-801981694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77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662397" y="0"/>
            <a:ext cx="2455861" cy="6434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405716-3E49-493B-96D5-B6B9367D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Planning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BA01FC-BFD2-4E3F-88E9-CD83D57B2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87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image capture along grids, lines, polygons,… with (DJI) drones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UgCS</a:t>
            </a:r>
            <a:r>
              <a:rPr lang="en-US" dirty="0"/>
              <a:t> </a:t>
            </a:r>
          </a:p>
          <a:p>
            <a:r>
              <a:rPr lang="en-US" dirty="0"/>
              <a:t>Pix4Dcapture</a:t>
            </a:r>
          </a:p>
          <a:p>
            <a:r>
              <a:rPr lang="en-US" dirty="0" err="1"/>
              <a:t>Altizure</a:t>
            </a:r>
            <a:r>
              <a:rPr lang="en-US" dirty="0"/>
              <a:t> </a:t>
            </a:r>
          </a:p>
          <a:p>
            <a:r>
              <a:rPr lang="en-US" dirty="0" err="1"/>
              <a:t>DroneDeploy</a:t>
            </a:r>
            <a:r>
              <a:rPr lang="en-US" dirty="0"/>
              <a:t> </a:t>
            </a:r>
          </a:p>
          <a:p>
            <a:r>
              <a:rPr lang="en-US" dirty="0" err="1"/>
              <a:t>Aerobotics</a:t>
            </a:r>
            <a:r>
              <a:rPr lang="en-US" dirty="0"/>
              <a:t> </a:t>
            </a:r>
          </a:p>
          <a:p>
            <a:r>
              <a:rPr lang="en-US" dirty="0" err="1"/>
              <a:t>SkyDrones</a:t>
            </a:r>
            <a:r>
              <a:rPr lang="en-US" dirty="0"/>
              <a:t> </a:t>
            </a:r>
          </a:p>
          <a:p>
            <a:r>
              <a:rPr lang="en-US" dirty="0" err="1"/>
              <a:t>PrecisionFlight</a:t>
            </a:r>
            <a:endParaRPr lang="en-US" dirty="0"/>
          </a:p>
          <a:p>
            <a:r>
              <a:rPr lang="en-US" dirty="0"/>
              <a:t>Etc.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62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4729-5662-45B6-8A0C-74F9E4F4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D563C-EF6D-4F13-AA66-1FBF644ED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ACF8F-1ED1-42C1-8B52-491BDEC5B2E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15530" y="578659"/>
            <a:ext cx="9948240" cy="5921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0288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D:\_ODM\ControlSoftware\Pix4D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35829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Pix4Dcapture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418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:\_ODM\ControlSoftware\Pix4D\unname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35829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Pix4Dcapture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1429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D:\_ODM\ControlSoftware\Pix4D\unname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358290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Pix4Dcapture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1327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UgCS</a:t>
            </a:r>
            <a:r>
              <a:rPr lang="en-US" dirty="0"/>
              <a:t> Desktop</a:t>
            </a:r>
            <a:endParaRPr lang="en-GB" dirty="0"/>
          </a:p>
        </p:txBody>
      </p:sp>
      <p:pic>
        <p:nvPicPr>
          <p:cNvPr id="2050" name="Picture 2" descr="D:\_ODM\ControlSoftware\UgCS\Deskto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506" y="1195748"/>
            <a:ext cx="6236989" cy="50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1086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UgCS</a:t>
            </a:r>
            <a:r>
              <a:rPr lang="en-US" dirty="0"/>
              <a:t> Desktop</a:t>
            </a:r>
            <a:endParaRPr lang="en-GB" dirty="0"/>
          </a:p>
        </p:txBody>
      </p:sp>
      <p:pic>
        <p:nvPicPr>
          <p:cNvPr id="3074" name="Picture 2" descr="D:\_ODM\ControlSoftware\UgC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80" y="1412777"/>
            <a:ext cx="8084840" cy="479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675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BBF7-0E2A-4EE0-8854-A688C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and 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BE5E6-303F-448E-BB91-48F8E60A0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Mission Planner</a:t>
            </a:r>
          </a:p>
          <a:p>
            <a:r>
              <a:rPr lang="en-US" dirty="0" err="1"/>
              <a:t>QGroundControl</a:t>
            </a:r>
            <a:endParaRPr lang="en-US" dirty="0"/>
          </a:p>
          <a:p>
            <a:r>
              <a:rPr lang="en-US" dirty="0"/>
              <a:t>Tower</a:t>
            </a:r>
          </a:p>
        </p:txBody>
      </p:sp>
    </p:spTree>
    <p:extLst>
      <p:ext uri="{BB962C8B-B14F-4D97-AF65-F5344CB8AC3E}">
        <p14:creationId xmlns:p14="http://schemas.microsoft.com/office/powerpoint/2010/main" val="3890429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E93B-9026-4777-B376-233153B1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CE40E-F700-4774-AD32-735F5CA9C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42" y="1390548"/>
            <a:ext cx="8604403" cy="5231478"/>
          </a:xfrm>
        </p:spPr>
      </p:pic>
    </p:spTree>
    <p:extLst>
      <p:ext uri="{BB962C8B-B14F-4D97-AF65-F5344CB8AC3E}">
        <p14:creationId xmlns:p14="http://schemas.microsoft.com/office/powerpoint/2010/main" val="24227227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E313-88D7-452C-BF88-0D3C33C7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QGroundControl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6EC0A-27BD-4283-8A36-29396D218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5" y="1368425"/>
            <a:ext cx="8219149" cy="5386336"/>
          </a:xfrm>
        </p:spPr>
      </p:pic>
    </p:spTree>
    <p:extLst>
      <p:ext uri="{BB962C8B-B14F-4D97-AF65-F5344CB8AC3E}">
        <p14:creationId xmlns:p14="http://schemas.microsoft.com/office/powerpoint/2010/main" val="28314192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BAA1-5DDB-450E-B87D-9B2162B5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A4B29-3397-4C6D-8C65-4D16DFE8C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84" y="48959"/>
            <a:ext cx="3827205" cy="6807284"/>
          </a:xfrm>
        </p:spPr>
      </p:pic>
    </p:spTree>
    <p:extLst>
      <p:ext uri="{BB962C8B-B14F-4D97-AF65-F5344CB8AC3E}">
        <p14:creationId xmlns:p14="http://schemas.microsoft.com/office/powerpoint/2010/main" val="31528333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6331-9DC1-4297-9C7E-D6EFCA02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Sensefly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5B408-6A01-42CA-80D8-14E6BE259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eMotion</a:t>
            </a:r>
            <a:r>
              <a:rPr lang="en-US" dirty="0"/>
              <a:t> 2</a:t>
            </a:r>
          </a:p>
          <a:p>
            <a:r>
              <a:rPr lang="en-US" dirty="0" err="1"/>
              <a:t>eMotion</a:t>
            </a:r>
            <a:r>
              <a:rPr lang="en-US" dirty="0"/>
              <a:t> 3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59390BF2-876D-4F52-85DC-01CD54E3FA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62928" y="216104"/>
            <a:ext cx="8698014" cy="65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7374-5549-4E1F-9DCC-4BA60188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Zanzibar Mapping Initiative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3A2CC-EEF2-42D8-AC40-005A1EB59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186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D99811-1106-4DD5-827D-0D7CF863178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481454" y="3169937"/>
            <a:ext cx="2354499" cy="616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7CD83-10E6-403F-BC08-F8B4642B3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9" b="29814"/>
          <a:stretch/>
        </p:blipFill>
        <p:spPr>
          <a:xfrm>
            <a:off x="4559731" y="1358179"/>
            <a:ext cx="7649977" cy="495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EBE846-1D73-47EA-AC08-B20D5D2A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Planning Rules for Good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E4A4-451B-49C9-8DA8-D2A528C36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75858" cy="4351338"/>
          </a:xfrm>
        </p:spPr>
        <p:txBody>
          <a:bodyPr/>
          <a:lstStyle/>
          <a:p>
            <a:r>
              <a:rPr lang="en-US" dirty="0"/>
              <a:t>60%+ overlap and </a:t>
            </a:r>
            <a:r>
              <a:rPr lang="en-US" dirty="0" err="1"/>
              <a:t>sidelap</a:t>
            </a:r>
            <a:endParaRPr lang="en-US" dirty="0"/>
          </a:p>
          <a:p>
            <a:r>
              <a:rPr lang="en-US" dirty="0"/>
              <a:t>Fly camera 10-degrees off nadir</a:t>
            </a:r>
          </a:p>
          <a:p>
            <a:r>
              <a:rPr lang="en-US" dirty="0"/>
              <a:t>Fly at 4x height of tallest object (when possible)</a:t>
            </a:r>
          </a:p>
          <a:p>
            <a:r>
              <a:rPr lang="en-US" dirty="0"/>
              <a:t>Fly a Cross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22C5D-6076-443A-92FB-B258E1271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2"/>
          <a:stretch/>
        </p:blipFill>
        <p:spPr>
          <a:xfrm>
            <a:off x="4559731" y="1358179"/>
            <a:ext cx="7632269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1072BCC3-46D1-476A-AA1C-E39F5615E1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10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73F6-44A7-46BE-8E78-180C7F08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FADD-9E22-4099-BDEC-F310E90D2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49893-C856-4A4A-AF03-08BEC0D1F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5" y="252615"/>
            <a:ext cx="4735830" cy="631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EE97-3561-4AB7-9DB4-AC7045111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05" y="252615"/>
            <a:ext cx="4735830" cy="63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676C-4AF8-41EB-9065-229976B7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84B88-E828-4DEE-8D5D-9CBED8E11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E12B1-B041-46B5-BB63-FCD9FC28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438879"/>
            <a:ext cx="10581702" cy="58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FB1C-5EBF-4B05-9AF0-061096FC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ABDBB-CBEA-4733-948A-FDFCDB70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6C9F0-552F-4627-BF48-433CEAF7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438879"/>
            <a:ext cx="10581702" cy="58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A43E-E93C-4A2C-AEEE-94678B80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02A3-7927-42F2-A102-A753B82FB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1D944-8260-40ED-AB1E-FE8333E89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9" y="405628"/>
            <a:ext cx="11077576" cy="61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1D55-1B62-43B0-B9A6-00641BEB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(Show in QGIS)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71FDC-3D1D-4278-A70F-54EF66630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</a:p>
          <a:p>
            <a:endParaRPr lang="en-US" dirty="0"/>
          </a:p>
          <a:p>
            <a:r>
              <a:rPr lang="en-US" dirty="0"/>
              <a:t>It is modern photogrammetry - fully automated matching, digital surface modeling, and mosaicking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In preparation for the robot takeover.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5977-09E7-4D3C-9431-44DCF00F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Hill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3AB7C-D8BB-41A8-8209-6208ACA78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1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/>
              <a:t>Preparation for the Robot Takeover</a:t>
            </a:r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</a:p>
          <a:p>
            <a:endParaRPr lang="en-US" b="1" dirty="0"/>
          </a:p>
          <a:p>
            <a:r>
              <a:rPr lang="en-US" b="1" dirty="0"/>
              <a:t>It is modern photogrammetry - fully automated matching, digital surface modelling, and mosaicking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0ED645-C304-467D-B210-FF07169FECAF}"/>
              </a:ext>
            </a:extLst>
          </p:cNvPr>
          <p:cNvSpPr/>
          <p:nvPr/>
        </p:nvSpPr>
        <p:spPr>
          <a:xfrm>
            <a:off x="4557858" y="4615934"/>
            <a:ext cx="2647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Platform vs. Toolkit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10399B-AE07-469B-AA4F-6382AA6A4236}"/>
              </a:ext>
            </a:extLst>
          </p:cNvPr>
          <p:cNvCxnSpPr/>
          <p:nvPr/>
        </p:nvCxnSpPr>
        <p:spPr>
          <a:xfrm>
            <a:off x="-2961817" y="3541222"/>
            <a:ext cx="22967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2632BD-B0D8-43C5-B1C9-A383455D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3" y="2444546"/>
            <a:ext cx="6463295" cy="4297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18804-A9E1-415B-A6FD-295D27AB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0" t="2936" r="2258" b="3529"/>
          <a:stretch/>
        </p:blipFill>
        <p:spPr>
          <a:xfrm>
            <a:off x="3834581" y="376085"/>
            <a:ext cx="2765322" cy="413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81121-B38D-4529-9EC0-0A24720C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136" y="218779"/>
            <a:ext cx="4512312" cy="3011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C1872-3BAB-477B-9BC7-8D345254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136" y="3362634"/>
            <a:ext cx="4002952" cy="2988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71265-2E23-446C-A849-014BE11E10D9}"/>
              </a:ext>
            </a:extLst>
          </p:cNvPr>
          <p:cNvSpPr txBox="1"/>
          <p:nvPr/>
        </p:nvSpPr>
        <p:spPr>
          <a:xfrm>
            <a:off x="398206" y="376085"/>
            <a:ext cx="2771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Fort Hill Steps</a:t>
            </a:r>
          </a:p>
        </p:txBody>
      </p:sp>
    </p:spTree>
    <p:extLst>
      <p:ext uri="{BB962C8B-B14F-4D97-AF65-F5344CB8AC3E}">
        <p14:creationId xmlns:p14="http://schemas.microsoft.com/office/powerpoint/2010/main" val="3922045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6300000">
            <a:off x="12082538" y="7990166"/>
            <a:ext cx="4622135" cy="164453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</a:p>
          <a:p>
            <a:endParaRPr lang="en-US" b="1" dirty="0"/>
          </a:p>
          <a:p>
            <a:r>
              <a:rPr lang="en-US" b="1" dirty="0"/>
              <a:t>It is modern photogrammetry - fully automated matching, digital surface modelling, and mosaicking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0ED645-C304-467D-B210-FF07169FECAF}"/>
              </a:ext>
            </a:extLst>
          </p:cNvPr>
          <p:cNvSpPr/>
          <p:nvPr/>
        </p:nvSpPr>
        <p:spPr>
          <a:xfrm>
            <a:off x="2310938" y="3090686"/>
            <a:ext cx="77474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Platform vs. </a:t>
            </a:r>
            <a:r>
              <a:rPr lang="en-US" sz="7200" b="1" dirty="0"/>
              <a:t>Toolkit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83FC63-0AB2-412F-9450-C7C9BEB88AB5}"/>
              </a:ext>
            </a:extLst>
          </p:cNvPr>
          <p:cNvCxnSpPr>
            <a:cxnSpLocks/>
          </p:cNvCxnSpPr>
          <p:nvPr/>
        </p:nvCxnSpPr>
        <p:spPr>
          <a:xfrm flipV="1">
            <a:off x="2402378" y="3751810"/>
            <a:ext cx="467660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90E296-BB6E-410B-980B-380A37ECCB0C}"/>
              </a:ext>
            </a:extLst>
          </p:cNvPr>
          <p:cNvSpPr txBox="1"/>
          <p:nvPr/>
        </p:nvSpPr>
        <p:spPr>
          <a:xfrm>
            <a:off x="3139440" y="4106349"/>
            <a:ext cx="631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(but it can be a platform – someone else could manage it for you)</a:t>
            </a:r>
          </a:p>
        </p:txBody>
      </p:sp>
    </p:spTree>
    <p:extLst>
      <p:ext uri="{BB962C8B-B14F-4D97-AF65-F5344CB8AC3E}">
        <p14:creationId xmlns:p14="http://schemas.microsoft.com/office/powerpoint/2010/main" val="1240824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/>
              <a:t>Origins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/>
              <a:t>Purposes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Ecology</a:t>
            </a:r>
          </a:p>
          <a:p>
            <a:r>
              <a:rPr lang="en-US" dirty="0"/>
              <a:t>Humanitarian</a:t>
            </a:r>
          </a:p>
          <a:p>
            <a:r>
              <a:rPr lang="en-US" dirty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complicates my robot narrative…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B335-829A-4425-9091-4ACDCC2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hard problems of photogrammetry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26144-BB93-4510-97AC-4FDA53D0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 (Aircraft) Position</a:t>
            </a:r>
          </a:p>
          <a:p>
            <a:r>
              <a:rPr lang="en-US" dirty="0"/>
              <a:t>Camera (Aircraft) Orientation (pitch, roll, yaw)</a:t>
            </a:r>
          </a:p>
          <a:p>
            <a:r>
              <a:rPr lang="en-US" dirty="0"/>
              <a:t>Lens Distortion</a:t>
            </a:r>
          </a:p>
          <a:p>
            <a:r>
              <a:rPr lang="en-US"/>
              <a:t>Relief </a:t>
            </a:r>
            <a:r>
              <a:rPr lang="en-US" dirty="0"/>
              <a:t>Displacement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E4D0C-490B-4148-8558-55ED536A8625}"/>
              </a:ext>
            </a:extLst>
          </p:cNvPr>
          <p:cNvSpPr/>
          <p:nvPr/>
        </p:nvSpPr>
        <p:spPr>
          <a:xfrm>
            <a:off x="6251348" y="1321356"/>
            <a:ext cx="40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Making measurements from </a:t>
            </a:r>
            <a:r>
              <a:rPr lang="en-US" i="1" dirty="0"/>
              <a:t>photographs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27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B335-829A-4425-9091-4ACDCC2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hard problems of photogrammetry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26144-BB93-4510-97AC-4FDA53D0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Camera (Aircraft) Position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Camera (Aircraft) Orientation (pitch, roll, yaw)</a:t>
            </a:r>
          </a:p>
          <a:p>
            <a:r>
              <a:rPr lang="en-US" dirty="0"/>
              <a:t>Lens Distortion</a:t>
            </a:r>
          </a:p>
          <a:p>
            <a:r>
              <a:rPr lang="en-US" dirty="0"/>
              <a:t>Relief Displacement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E4D0C-490B-4148-8558-55ED536A8625}"/>
              </a:ext>
            </a:extLst>
          </p:cNvPr>
          <p:cNvSpPr/>
          <p:nvPr/>
        </p:nvSpPr>
        <p:spPr>
          <a:xfrm>
            <a:off x="6251348" y="1321356"/>
            <a:ext cx="40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Making measurements from </a:t>
            </a:r>
            <a:r>
              <a:rPr lang="en-US" i="1" dirty="0"/>
              <a:t>photographs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4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FCB26CB-1878-49DF-93F1-D17E02744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945" t="8651" r="74633" b="17589"/>
          <a:stretch/>
        </p:blipFill>
        <p:spPr>
          <a:xfrm>
            <a:off x="3542552" y="1120787"/>
            <a:ext cx="5466100" cy="5210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7A652-C7C8-4E44-B4D2-EF6E37D9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Types</a:t>
            </a:r>
            <a:br>
              <a:rPr lang="en-US" dirty="0"/>
            </a:br>
            <a:r>
              <a:rPr lang="en-US" sz="2400" dirty="0"/>
              <a:t>(an incomplete list)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ADBC4-AA24-4C42-9387-AAB22742F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6729" t="4256" r="1930" b="17589"/>
          <a:stretch/>
        </p:blipFill>
        <p:spPr>
          <a:xfrm>
            <a:off x="7817161" y="7471190"/>
            <a:ext cx="2382982" cy="823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4EB84-209E-45B4-84D9-71FE7D359702}"/>
              </a:ext>
            </a:extLst>
          </p:cNvPr>
          <p:cNvSpPr txBox="1"/>
          <p:nvPr/>
        </p:nvSpPr>
        <p:spPr>
          <a:xfrm>
            <a:off x="2718082" y="7409649"/>
            <a:ext cx="1307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Barrel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4DFD6-F233-4604-B307-F47A90E21960}"/>
              </a:ext>
            </a:extLst>
          </p:cNvPr>
          <p:cNvSpPr txBox="1"/>
          <p:nvPr/>
        </p:nvSpPr>
        <p:spPr>
          <a:xfrm>
            <a:off x="4485889" y="7086484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Pincushion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BD4616-0833-4B0C-99F8-47248DE067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t="33779" r="7791" b="39246"/>
          <a:stretch/>
        </p:blipFill>
        <p:spPr>
          <a:xfrm>
            <a:off x="6978961" y="8934469"/>
            <a:ext cx="1676400" cy="543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AAB7DD-03E9-4509-A40A-414C91A85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3" y="8574623"/>
            <a:ext cx="1065266" cy="1262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AB3BD6-A5C2-4DAC-9EF2-F7FDB311F5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85" y="8588438"/>
            <a:ext cx="1235115" cy="12351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5E112-F263-40EC-863D-C0D5574714AE}"/>
              </a:ext>
            </a:extLst>
          </p:cNvPr>
          <p:cNvSpPr txBox="1"/>
          <p:nvPr/>
        </p:nvSpPr>
        <p:spPr>
          <a:xfrm>
            <a:off x="6096000" y="7448559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Mustache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E02D9-5608-4E96-8BCC-593BF02FF8F8}"/>
              </a:ext>
            </a:extLst>
          </p:cNvPr>
          <p:cNvSpPr txBox="1"/>
          <p:nvPr/>
        </p:nvSpPr>
        <p:spPr>
          <a:xfrm>
            <a:off x="0" y="6480570"/>
            <a:ext cx="5240520" cy="343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http://www.drewgrayphoto.com/learn/distortion101</a:t>
            </a:r>
          </a:p>
        </p:txBody>
      </p:sp>
    </p:spTree>
    <p:extLst>
      <p:ext uri="{BB962C8B-B14F-4D97-AF65-F5344CB8AC3E}">
        <p14:creationId xmlns:p14="http://schemas.microsoft.com/office/powerpoint/2010/main" val="3855103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A652-C7C8-4E44-B4D2-EF6E37D9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Types</a:t>
            </a:r>
            <a:br>
              <a:rPr lang="en-US" dirty="0"/>
            </a:br>
            <a:r>
              <a:rPr lang="en-US" sz="2400" dirty="0"/>
              <a:t>(an incomplete list)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ADBC4-AA24-4C42-9387-AAB22742F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6729" t="4256" r="1930" b="17589"/>
          <a:stretch/>
        </p:blipFill>
        <p:spPr>
          <a:xfrm>
            <a:off x="2116688" y="1713287"/>
            <a:ext cx="9058655" cy="313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4EB84-209E-45B4-84D9-71FE7D359702}"/>
              </a:ext>
            </a:extLst>
          </p:cNvPr>
          <p:cNvSpPr txBox="1"/>
          <p:nvPr/>
        </p:nvSpPr>
        <p:spPr>
          <a:xfrm>
            <a:off x="3077040" y="7170060"/>
            <a:ext cx="1307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Barrel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4DFD6-F233-4604-B307-F47A90E21960}"/>
              </a:ext>
            </a:extLst>
          </p:cNvPr>
          <p:cNvSpPr txBox="1"/>
          <p:nvPr/>
        </p:nvSpPr>
        <p:spPr>
          <a:xfrm>
            <a:off x="6968647" y="6903016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Pincushion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BD4616-0833-4B0C-99F8-47248DE067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t="33779" r="7791" b="39246"/>
          <a:stretch/>
        </p:blipFill>
        <p:spPr>
          <a:xfrm>
            <a:off x="9498943" y="7493226"/>
            <a:ext cx="1676400" cy="543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AAB7DD-03E9-4509-A40A-414C91A85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51" y="7813497"/>
            <a:ext cx="1065266" cy="1262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AB3BD6-A5C2-4DAC-9EF2-F7FDB311F5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33" y="7549347"/>
            <a:ext cx="1235115" cy="1235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CB26CB-1878-49DF-93F1-D17E02744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945" t="8651" r="74633" b="17589"/>
          <a:stretch/>
        </p:blipFill>
        <p:spPr>
          <a:xfrm>
            <a:off x="177140" y="5054137"/>
            <a:ext cx="1701279" cy="1621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5E112-F263-40EC-863D-C0D5574714AE}"/>
              </a:ext>
            </a:extLst>
          </p:cNvPr>
          <p:cNvSpPr txBox="1"/>
          <p:nvPr/>
        </p:nvSpPr>
        <p:spPr>
          <a:xfrm>
            <a:off x="9320486" y="6875388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Mustache</a:t>
            </a:r>
          </a:p>
        </p:txBody>
      </p:sp>
    </p:spTree>
    <p:extLst>
      <p:ext uri="{BB962C8B-B14F-4D97-AF65-F5344CB8AC3E}">
        <p14:creationId xmlns:p14="http://schemas.microsoft.com/office/powerpoint/2010/main" val="728707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A652-C7C8-4E44-B4D2-EF6E37D9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Types</a:t>
            </a:r>
            <a:br>
              <a:rPr lang="en-US" dirty="0"/>
            </a:br>
            <a:r>
              <a:rPr lang="en-US" sz="2400" dirty="0"/>
              <a:t>(an incomplete list)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ADBC4-AA24-4C42-9387-AAB22742F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6729" t="4256" r="1930" b="17589"/>
          <a:stretch/>
        </p:blipFill>
        <p:spPr>
          <a:xfrm>
            <a:off x="2116688" y="1713287"/>
            <a:ext cx="9058655" cy="313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4EB84-209E-45B4-84D9-71FE7D359702}"/>
              </a:ext>
            </a:extLst>
          </p:cNvPr>
          <p:cNvSpPr txBox="1"/>
          <p:nvPr/>
        </p:nvSpPr>
        <p:spPr>
          <a:xfrm>
            <a:off x="2910785" y="4795638"/>
            <a:ext cx="1307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Barrel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4DFD6-F233-4604-B307-F47A90E21960}"/>
              </a:ext>
            </a:extLst>
          </p:cNvPr>
          <p:cNvSpPr txBox="1"/>
          <p:nvPr/>
        </p:nvSpPr>
        <p:spPr>
          <a:xfrm>
            <a:off x="5771615" y="6875388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Pincushion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BD4616-0833-4B0C-99F8-47248DE067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t="33779" r="7791" b="39246"/>
          <a:stretch/>
        </p:blipFill>
        <p:spPr>
          <a:xfrm>
            <a:off x="9133183" y="7503966"/>
            <a:ext cx="1676400" cy="543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AAB7DD-03E9-4509-A40A-414C91A85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96" y="5439075"/>
            <a:ext cx="1065266" cy="1262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AB3BD6-A5C2-4DAC-9EF2-F7FDB311F5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01" y="7521719"/>
            <a:ext cx="1235115" cy="1235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CB26CB-1878-49DF-93F1-D17E02744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945" t="8651" r="74633" b="17589"/>
          <a:stretch/>
        </p:blipFill>
        <p:spPr>
          <a:xfrm>
            <a:off x="177140" y="5054137"/>
            <a:ext cx="1701279" cy="1621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5E112-F263-40EC-863D-C0D5574714AE}"/>
              </a:ext>
            </a:extLst>
          </p:cNvPr>
          <p:cNvSpPr txBox="1"/>
          <p:nvPr/>
        </p:nvSpPr>
        <p:spPr>
          <a:xfrm>
            <a:off x="8954726" y="6886128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Mustache</a:t>
            </a:r>
          </a:p>
        </p:txBody>
      </p:sp>
    </p:spTree>
    <p:extLst>
      <p:ext uri="{BB962C8B-B14F-4D97-AF65-F5344CB8AC3E}">
        <p14:creationId xmlns:p14="http://schemas.microsoft.com/office/powerpoint/2010/main" val="1015645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A652-C7C8-4E44-B4D2-EF6E37D9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Types</a:t>
            </a:r>
            <a:br>
              <a:rPr lang="en-US" dirty="0"/>
            </a:br>
            <a:r>
              <a:rPr lang="en-US" sz="2400" dirty="0"/>
              <a:t>(an incomplete list)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ADBC4-AA24-4C42-9387-AAB22742F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6729" t="4256" r="1930" b="17589"/>
          <a:stretch/>
        </p:blipFill>
        <p:spPr>
          <a:xfrm>
            <a:off x="2116688" y="1713287"/>
            <a:ext cx="9058655" cy="313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4EB84-209E-45B4-84D9-71FE7D359702}"/>
              </a:ext>
            </a:extLst>
          </p:cNvPr>
          <p:cNvSpPr txBox="1"/>
          <p:nvPr/>
        </p:nvSpPr>
        <p:spPr>
          <a:xfrm>
            <a:off x="2910785" y="4795638"/>
            <a:ext cx="1307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Barrel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4DFD6-F233-4604-B307-F47A90E21960}"/>
              </a:ext>
            </a:extLst>
          </p:cNvPr>
          <p:cNvSpPr txBox="1"/>
          <p:nvPr/>
        </p:nvSpPr>
        <p:spPr>
          <a:xfrm>
            <a:off x="5638610" y="4843579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Pincushion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BD4616-0833-4B0C-99F8-47248DE067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t="33779" r="7791" b="39246"/>
          <a:stretch/>
        </p:blipFill>
        <p:spPr>
          <a:xfrm>
            <a:off x="9133183" y="7486578"/>
            <a:ext cx="1676400" cy="543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AAB7DD-03E9-4509-A40A-414C91A85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96" y="5439075"/>
            <a:ext cx="1065266" cy="1262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AB3BD6-A5C2-4DAC-9EF2-F7FDB311F5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896" y="5489910"/>
            <a:ext cx="1235115" cy="1235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CB26CB-1878-49DF-93F1-D17E02744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945" t="8651" r="74633" b="17589"/>
          <a:stretch/>
        </p:blipFill>
        <p:spPr>
          <a:xfrm>
            <a:off x="177140" y="5054137"/>
            <a:ext cx="1701279" cy="1621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5E112-F263-40EC-863D-C0D5574714AE}"/>
              </a:ext>
            </a:extLst>
          </p:cNvPr>
          <p:cNvSpPr txBox="1"/>
          <p:nvPr/>
        </p:nvSpPr>
        <p:spPr>
          <a:xfrm>
            <a:off x="8954726" y="6868740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Mustache</a:t>
            </a:r>
          </a:p>
        </p:txBody>
      </p:sp>
    </p:spTree>
    <p:extLst>
      <p:ext uri="{BB962C8B-B14F-4D97-AF65-F5344CB8AC3E}">
        <p14:creationId xmlns:p14="http://schemas.microsoft.com/office/powerpoint/2010/main" val="780145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CEC68-4E97-453C-8A3E-0A591053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87" y="505177"/>
            <a:ext cx="8800873" cy="58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37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A652-C7C8-4E44-B4D2-EF6E37D9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Types</a:t>
            </a:r>
            <a:br>
              <a:rPr lang="en-US" dirty="0"/>
            </a:br>
            <a:r>
              <a:rPr lang="en-US" sz="2400" dirty="0"/>
              <a:t>(an incomplete list)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ADBC4-AA24-4C42-9387-AAB22742F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6729" t="4256" r="1930" b="17589"/>
          <a:stretch/>
        </p:blipFill>
        <p:spPr>
          <a:xfrm>
            <a:off x="2116688" y="1713287"/>
            <a:ext cx="9058655" cy="313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4EB84-209E-45B4-84D9-71FE7D359702}"/>
              </a:ext>
            </a:extLst>
          </p:cNvPr>
          <p:cNvSpPr txBox="1"/>
          <p:nvPr/>
        </p:nvSpPr>
        <p:spPr>
          <a:xfrm>
            <a:off x="2910785" y="4795638"/>
            <a:ext cx="1307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Barrel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4DFD6-F233-4604-B307-F47A90E21960}"/>
              </a:ext>
            </a:extLst>
          </p:cNvPr>
          <p:cNvSpPr txBox="1"/>
          <p:nvPr/>
        </p:nvSpPr>
        <p:spPr>
          <a:xfrm>
            <a:off x="5638610" y="4843579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Pincushion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BD4616-0833-4B0C-99F8-47248DE067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t="33779" r="7791" b="39246"/>
          <a:stretch/>
        </p:blipFill>
        <p:spPr>
          <a:xfrm>
            <a:off x="9060030" y="5461417"/>
            <a:ext cx="1676400" cy="543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AAB7DD-03E9-4509-A40A-414C91A85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96" y="5439075"/>
            <a:ext cx="1065266" cy="1262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AB3BD6-A5C2-4DAC-9EF2-F7FDB311F5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896" y="5489910"/>
            <a:ext cx="1235115" cy="1235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CB26CB-1878-49DF-93F1-D17E02744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945" t="8651" r="74633" b="17589"/>
          <a:stretch/>
        </p:blipFill>
        <p:spPr>
          <a:xfrm>
            <a:off x="177140" y="5054137"/>
            <a:ext cx="1701279" cy="1621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5E112-F263-40EC-863D-C0D5574714AE}"/>
              </a:ext>
            </a:extLst>
          </p:cNvPr>
          <p:cNvSpPr txBox="1"/>
          <p:nvPr/>
        </p:nvSpPr>
        <p:spPr>
          <a:xfrm>
            <a:off x="8881573" y="4843579"/>
            <a:ext cx="203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Mustache</a:t>
            </a:r>
          </a:p>
        </p:txBody>
      </p:sp>
    </p:spTree>
    <p:extLst>
      <p:ext uri="{BB962C8B-B14F-4D97-AF65-F5344CB8AC3E}">
        <p14:creationId xmlns:p14="http://schemas.microsoft.com/office/powerpoint/2010/main" val="1383893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6C61-927E-48B5-B498-2503983F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Correction in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54EB6-734C-467A-BDBB-D893C300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02700" y="1492244"/>
            <a:ext cx="4386600" cy="48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CEE80-BFEE-4626-83CE-AABE653D01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8200" y="7512613"/>
            <a:ext cx="817431" cy="945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10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6C61-927E-48B5-B498-2503983F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Correction in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54EB6-734C-467A-BDBB-D893C300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31109" y="1508869"/>
            <a:ext cx="4386600" cy="48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CEE80-BFEE-4626-83CE-AABE653D01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63229" y="1406629"/>
            <a:ext cx="4375800" cy="506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324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3335-38AD-4467-9CD9-E3DB5BB7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with 3D Landscape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F6B08-C7EB-4362-B40C-5B99F1FF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2C43F-ECA9-465E-9DAF-AAF4D03FF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9" t="42647" r="7607" b="32843"/>
          <a:stretch/>
        </p:blipFill>
        <p:spPr>
          <a:xfrm>
            <a:off x="958644" y="3333135"/>
            <a:ext cx="10021529" cy="7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25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3335-38AD-4467-9CD9-E3DB5BB7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with 3D Landscape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F6B08-C7EB-4362-B40C-5B99F1FF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2C43F-ECA9-465E-9DAF-AAF4D03FF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9" t="42647" r="7607" b="32843"/>
          <a:stretch/>
        </p:blipFill>
        <p:spPr>
          <a:xfrm>
            <a:off x="501444" y="2737301"/>
            <a:ext cx="24953583" cy="18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56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3335-38AD-4467-9CD9-E3DB5BB7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with 3D Landscape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F6B08-C7EB-4362-B40C-5B99F1FF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2C43F-ECA9-465E-9DAF-AAF4D03FF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9" t="42647" r="7607" b="32843"/>
          <a:stretch/>
        </p:blipFill>
        <p:spPr>
          <a:xfrm>
            <a:off x="-12761583" y="2737301"/>
            <a:ext cx="24953583" cy="18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19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0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3335-38AD-4467-9CD9-E3DB5BB7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with 3D Landscape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F6B08-C7EB-4362-B40C-5B99F1FF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2C43F-ECA9-465E-9DAF-AAF4D03FF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9" t="42647" r="7607" b="32843"/>
          <a:stretch/>
        </p:blipFill>
        <p:spPr>
          <a:xfrm>
            <a:off x="958644" y="3333135"/>
            <a:ext cx="10021529" cy="7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63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with 3D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74C1-A01F-4CC5-BBEC-4675AE94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68"/>
            <a:ext cx="12107668" cy="41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8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distortion with 3D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74C1-A01F-4CC5-BBEC-4675AE94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68"/>
            <a:ext cx="12107668" cy="4182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BE1537-758E-4F10-9982-6E853662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" y="2389239"/>
            <a:ext cx="12172920" cy="20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8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80FF4D-4EA3-4265-B733-7BB12EECA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C027A6-4B54-4D4A-8155-FF50832B8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9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26C09-10F2-44EF-94E4-A6DF59FC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2" y="634125"/>
            <a:ext cx="8404876" cy="55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3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648C-0EE2-4796-833F-BE2D1E4B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B2A29-60E1-45B1-B70C-B7CEADB28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92" y="1825625"/>
            <a:ext cx="603961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88D271-1C2F-42F8-A40D-8F206B82A4A5}"/>
              </a:ext>
            </a:extLst>
          </p:cNvPr>
          <p:cNvSpPr/>
          <p:nvPr/>
        </p:nvSpPr>
        <p:spPr>
          <a:xfrm>
            <a:off x="0" y="6415238"/>
            <a:ext cx="307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http://swardtoolbox.github.io/</a:t>
            </a:r>
          </a:p>
        </p:txBody>
      </p:sp>
    </p:spTree>
    <p:extLst>
      <p:ext uri="{BB962C8B-B14F-4D97-AF65-F5344CB8AC3E}">
        <p14:creationId xmlns:p14="http://schemas.microsoft.com/office/powerpoint/2010/main" val="2068236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648C-0EE2-4796-833F-BE2D1E4B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FC10D7-53A7-43E1-B570-AE2247443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43" y="1548581"/>
            <a:ext cx="7059496" cy="4660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411CF4-59B2-4224-9171-B1E4EC5CA9C7}"/>
              </a:ext>
            </a:extLst>
          </p:cNvPr>
          <p:cNvSpPr/>
          <p:nvPr/>
        </p:nvSpPr>
        <p:spPr>
          <a:xfrm>
            <a:off x="0" y="6415548"/>
            <a:ext cx="7344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https://nl.mathworks.com/help/vision/ug/single-camera-calibrator-app.html</a:t>
            </a:r>
          </a:p>
        </p:txBody>
      </p:sp>
    </p:spTree>
    <p:extLst>
      <p:ext uri="{BB962C8B-B14F-4D97-AF65-F5344CB8AC3E}">
        <p14:creationId xmlns:p14="http://schemas.microsoft.com/office/powerpoint/2010/main" val="1719612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B335-829A-4425-9091-4ACDCC2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hard problems of photogrammetry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26144-BB93-4510-97AC-4FDA53D0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Camera (Aircraft) Position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Camera (Aircraft) Orientation (pitch, roll, yaw)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Lens Distortion</a:t>
            </a:r>
          </a:p>
          <a:p>
            <a:r>
              <a:rPr lang="en-US" b="1" dirty="0"/>
              <a:t>Relief Displacement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E4D0C-490B-4148-8558-55ED536A8625}"/>
              </a:ext>
            </a:extLst>
          </p:cNvPr>
          <p:cNvSpPr/>
          <p:nvPr/>
        </p:nvSpPr>
        <p:spPr>
          <a:xfrm>
            <a:off x="6251348" y="1321356"/>
            <a:ext cx="40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Making measurements from </a:t>
            </a:r>
            <a:r>
              <a:rPr lang="en-US" i="1" dirty="0"/>
              <a:t>photographs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1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F3A1-353C-4FA7-9FC1-F518D16D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Relief Displacement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F80C7-46EC-4D8B-B4F8-DC3C2E0A352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53496" y="1690688"/>
            <a:ext cx="4353840" cy="420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7D6CE-58A5-477D-AD11-8EBA3288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96000" y="1690688"/>
            <a:ext cx="4353840" cy="42015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DF2F1F-73F6-48F5-B79D-44346A8B5938}"/>
              </a:ext>
            </a:extLst>
          </p:cNvPr>
          <p:cNvSpPr txBox="1"/>
          <p:nvPr/>
        </p:nvSpPr>
        <p:spPr>
          <a:xfrm>
            <a:off x="64345" y="6462581"/>
            <a:ext cx="5293800" cy="343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http://surveying.structural-analyser.com/chapter09/</a:t>
            </a:r>
          </a:p>
        </p:txBody>
      </p:sp>
    </p:spTree>
    <p:extLst>
      <p:ext uri="{BB962C8B-B14F-4D97-AF65-F5344CB8AC3E}">
        <p14:creationId xmlns:p14="http://schemas.microsoft.com/office/powerpoint/2010/main" val="1314899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F3A1-353C-4FA7-9FC1-F518D16D5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Correcting for</a:t>
            </a:r>
            <a:br>
              <a:rPr lang="en-US" dirty="0"/>
            </a:br>
            <a:r>
              <a:rPr lang="en-US" i="1" dirty="0"/>
              <a:t>Relief Displacement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D629EC4-B097-4DE2-A2BE-804A774DA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need a good Digital Surface Model</a:t>
            </a:r>
          </a:p>
        </p:txBody>
      </p:sp>
    </p:spTree>
    <p:extLst>
      <p:ext uri="{BB962C8B-B14F-4D97-AF65-F5344CB8AC3E}">
        <p14:creationId xmlns:p14="http://schemas.microsoft.com/office/powerpoint/2010/main" val="2094325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B335-829A-4425-9091-4ACDCC2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hard problems of photogrammetry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26144-BB93-4510-97AC-4FDA53D0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 (Aircraft) Position</a:t>
            </a:r>
          </a:p>
          <a:p>
            <a:r>
              <a:rPr lang="en-US" dirty="0"/>
              <a:t>Camera (Aircraft) Orientation (pitch, roll, yaw)</a:t>
            </a:r>
          </a:p>
          <a:p>
            <a:r>
              <a:rPr lang="en-US" dirty="0"/>
              <a:t>Lens Distortion</a:t>
            </a:r>
          </a:p>
          <a:p>
            <a:r>
              <a:rPr lang="en-US" dirty="0"/>
              <a:t>Relief Displacement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E4D0C-490B-4148-8558-55ED536A8625}"/>
              </a:ext>
            </a:extLst>
          </p:cNvPr>
          <p:cNvSpPr/>
          <p:nvPr/>
        </p:nvSpPr>
        <p:spPr>
          <a:xfrm>
            <a:off x="6251348" y="1321356"/>
            <a:ext cx="40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Making measurements from </a:t>
            </a:r>
            <a:r>
              <a:rPr lang="en-US" i="1" dirty="0"/>
              <a:t>photographs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90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B335-829A-4425-9091-4ACDCC26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hard problems of photogrammetry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26144-BB93-4510-97AC-4FDA53D0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 (Aircraft) Position</a:t>
            </a:r>
          </a:p>
          <a:p>
            <a:r>
              <a:rPr lang="en-US" dirty="0"/>
              <a:t>Camera (Aircraft) Orientation (pitch, roll, yaw)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Lens Distortion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Relief Displacement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E4D0C-490B-4148-8558-55ED536A8625}"/>
              </a:ext>
            </a:extLst>
          </p:cNvPr>
          <p:cNvSpPr/>
          <p:nvPr/>
        </p:nvSpPr>
        <p:spPr>
          <a:xfrm>
            <a:off x="6251348" y="1321356"/>
            <a:ext cx="40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Making measurements from </a:t>
            </a:r>
            <a:r>
              <a:rPr lang="en-US" i="1" dirty="0"/>
              <a:t>photographs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5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B9678F-FAA5-4700-B268-E7161969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Position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ADD67-4804-4773-A91C-E92D5EB7C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solve with GPS + “Structure from Motion”</a:t>
            </a:r>
          </a:p>
        </p:txBody>
      </p:sp>
    </p:spTree>
    <p:extLst>
      <p:ext uri="{BB962C8B-B14F-4D97-AF65-F5344CB8AC3E}">
        <p14:creationId xmlns:p14="http://schemas.microsoft.com/office/powerpoint/2010/main" val="448097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B9678F-FAA5-4700-B268-E7161969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Orientation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ADD67-4804-4773-A91C-E92D5EB7C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solve with “Structure from Motion”</a:t>
            </a:r>
          </a:p>
        </p:txBody>
      </p:sp>
    </p:spTree>
    <p:extLst>
      <p:ext uri="{BB962C8B-B14F-4D97-AF65-F5344CB8AC3E}">
        <p14:creationId xmlns:p14="http://schemas.microsoft.com/office/powerpoint/2010/main" val="4079475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Point Cloud Densification</a:t>
            </a:r>
          </a:p>
          <a:p>
            <a:r>
              <a:rPr lang="en-US" dirty="0"/>
              <a:t>Surface Reconstruction</a:t>
            </a:r>
          </a:p>
          <a:p>
            <a:r>
              <a:rPr lang="en-US" dirty="0"/>
              <a:t>Multi-View Stereo Texturing</a:t>
            </a:r>
          </a:p>
          <a:p>
            <a:r>
              <a:rPr lang="en-US" dirty="0" err="1"/>
              <a:t>Orthophoto</a:t>
            </a:r>
            <a:r>
              <a:rPr lang="en-US" dirty="0"/>
              <a:t>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CC215B-766D-41FC-9DB7-BEE52BCD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49" y="349199"/>
            <a:ext cx="8230501" cy="615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45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Structure from Motion</a:t>
            </a:r>
          </a:p>
          <a:p>
            <a:r>
              <a:rPr lang="en-US" sz="2400" dirty="0"/>
              <a:t>Point Cloud Densification</a:t>
            </a:r>
          </a:p>
          <a:p>
            <a:r>
              <a:rPr lang="en-US" sz="2400" dirty="0"/>
              <a:t>Poisson Surface Reconstruction</a:t>
            </a:r>
          </a:p>
          <a:p>
            <a:r>
              <a:rPr lang="en-US" sz="2400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Matches features extracted from images with overlap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Michelle Tobias</a:t>
            </a:r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C63F-DA5C-414C-8A39-1069A858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414C0-8C55-44ED-A725-D28FE71DE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35" y="110613"/>
            <a:ext cx="8616272" cy="661507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CE7132-FF5C-4507-A1E1-BB95E8D16B40}"/>
              </a:ext>
            </a:extLst>
          </p:cNvPr>
          <p:cNvSpPr/>
          <p:nvPr/>
        </p:nvSpPr>
        <p:spPr>
          <a:xfrm>
            <a:off x="0" y="6425943"/>
            <a:ext cx="332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https://geokota.wordpress.com/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4202960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Structure from Motion</a:t>
            </a:r>
          </a:p>
          <a:p>
            <a:r>
              <a:rPr lang="en-US" sz="3200" b="1" dirty="0"/>
              <a:t>Point Cloud Densification</a:t>
            </a:r>
          </a:p>
          <a:p>
            <a:r>
              <a:rPr lang="en-US" sz="2400" dirty="0"/>
              <a:t>Surface Reconstruction</a:t>
            </a:r>
          </a:p>
          <a:p>
            <a:r>
              <a:rPr lang="en-US" sz="2400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 Cloud from Matching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Point Cloud from finding all matches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Structure from Motion</a:t>
            </a:r>
          </a:p>
          <a:p>
            <a:r>
              <a:rPr lang="en-US" sz="2400" dirty="0"/>
              <a:t>Point Cloud Densification</a:t>
            </a:r>
          </a:p>
          <a:p>
            <a:r>
              <a:rPr lang="en-US" sz="3200" b="1" dirty="0"/>
              <a:t>Surface Reconstruction</a:t>
            </a:r>
          </a:p>
          <a:p>
            <a:r>
              <a:rPr lang="en-US" sz="2400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Structure from Motion</a:t>
            </a:r>
          </a:p>
          <a:p>
            <a:r>
              <a:rPr lang="en-US" sz="2400" dirty="0"/>
              <a:t>Point Cloud Densification</a:t>
            </a:r>
          </a:p>
          <a:p>
            <a:r>
              <a:rPr lang="en-US" sz="2400" dirty="0"/>
              <a:t>Surface Reconstruction</a:t>
            </a:r>
          </a:p>
          <a:p>
            <a:r>
              <a:rPr lang="en-US" sz="3200" b="1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46CC57-914A-46AA-818A-BAC63C85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75" y="770137"/>
            <a:ext cx="7672501" cy="511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0C8F0-307A-4344-91E3-B5D0B781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749" y="1201800"/>
            <a:ext cx="7672501" cy="4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93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Texturing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Point Cloud Densification</a:t>
            </a:r>
          </a:p>
          <a:p>
            <a:r>
              <a:rPr lang="en-US" dirty="0"/>
              <a:t>Surface Reconstruction</a:t>
            </a:r>
          </a:p>
          <a:p>
            <a:r>
              <a:rPr lang="en-US" dirty="0"/>
              <a:t>Multi-View Stereo Texturing</a:t>
            </a:r>
          </a:p>
          <a:p>
            <a:r>
              <a:rPr lang="en-US" sz="3600" b="1" dirty="0" err="1"/>
              <a:t>Orthophoto</a:t>
            </a:r>
            <a:r>
              <a:rPr lang="en-US" sz="3600" b="1" dirty="0"/>
              <a:t>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F3A1-353C-4FA7-9FC1-F518D16D5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Correcting for</a:t>
            </a:r>
            <a:br>
              <a:rPr lang="en-US" dirty="0"/>
            </a:br>
            <a:r>
              <a:rPr lang="en-US" i="1" dirty="0"/>
              <a:t>Relief Displacement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D629EC4-B097-4DE2-A2BE-804A774DA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need a good Digital Surface Model</a:t>
            </a:r>
          </a:p>
        </p:txBody>
      </p:sp>
    </p:spTree>
    <p:extLst>
      <p:ext uri="{BB962C8B-B14F-4D97-AF65-F5344CB8AC3E}">
        <p14:creationId xmlns:p14="http://schemas.microsoft.com/office/powerpoint/2010/main" val="249421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00" y="698337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93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59802E-C952-4FAD-AD0A-F7CB84A2A3FD}"/>
              </a:ext>
            </a:extLst>
          </p:cNvPr>
          <p:cNvSpPr/>
          <p:nvPr/>
        </p:nvSpPr>
        <p:spPr>
          <a:xfrm>
            <a:off x="2986548" y="2057400"/>
            <a:ext cx="6179575" cy="3768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/>
              <a:t>Orthophoto</a:t>
            </a:r>
            <a:r>
              <a:rPr lang="en-US" dirty="0"/>
              <a:t>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be asking: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install ODM:</a:t>
            </a:r>
          </a:p>
          <a:p>
            <a:pPr lvl="1"/>
            <a:r>
              <a:rPr lang="en-US" dirty="0"/>
              <a:t>Natively using Ubuntu 14.04 or later (or with Virtual Machine via vagrant)</a:t>
            </a:r>
          </a:p>
          <a:p>
            <a:pPr lvl="1"/>
            <a:r>
              <a:rPr lang="en-US" dirty="0"/>
              <a:t>Linux, </a:t>
            </a:r>
            <a:r>
              <a:rPr lang="en-US" dirty="0" err="1"/>
              <a:t>MacOS</a:t>
            </a:r>
            <a:r>
              <a:rPr lang="en-US" dirty="0"/>
              <a:t> or Windows, by installing Docker</a:t>
            </a:r>
          </a:p>
          <a:p>
            <a:pPr lvl="1"/>
            <a:r>
              <a:rPr lang="en-US" dirty="0"/>
              <a:t>Via the above methods but with a Web-based GUI called </a:t>
            </a:r>
            <a:r>
              <a:rPr lang="en-US" dirty="0" err="1"/>
              <a:t>WebODM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https://opendronemap.github.io/WebODM/</a:t>
            </a:r>
            <a:endParaRPr lang="en-US" dirty="0"/>
          </a:p>
          <a:p>
            <a:r>
              <a:rPr lang="en-US" dirty="0"/>
              <a:t>Command line tool</a:t>
            </a:r>
          </a:p>
          <a:p>
            <a:r>
              <a:rPr lang="en-US" dirty="0"/>
              <a:t>Portable </a:t>
            </a:r>
            <a:r>
              <a:rPr lang="en-US" dirty="0" err="1"/>
              <a:t>OpenStreetMap</a:t>
            </a:r>
            <a:r>
              <a:rPr lang="en-US" dirty="0"/>
              <a:t> (POSM)</a:t>
            </a:r>
          </a:p>
          <a:p>
            <a:r>
              <a:rPr lang="en-US" dirty="0" err="1"/>
              <a:t>WebODM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6DEE-D46B-417A-A05C-56BCB07A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60560-AB73-46C2-AB62-B25E25606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FB621-5A89-49B7-ACD4-357A5750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18" y="407924"/>
            <a:ext cx="8073563" cy="604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6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8999-FF2C-45DF-B531-794A0C90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FC5D4-7261-45AE-B89F-553B0409A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8FEC6-48D0-40F5-93B7-B631585B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54" y="653631"/>
            <a:ext cx="9818792" cy="55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33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and Future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American Red Cross</a:t>
            </a:r>
          </a:p>
          <a:p>
            <a:pPr lvl="1"/>
            <a:r>
              <a:rPr lang="en-US" dirty="0"/>
              <a:t>Integration with Portable </a:t>
            </a:r>
            <a:r>
              <a:rPr lang="en-US" dirty="0" err="1"/>
              <a:t>OpenStreetMap</a:t>
            </a:r>
            <a:r>
              <a:rPr lang="en-US" dirty="0"/>
              <a:t> (POSM)</a:t>
            </a:r>
          </a:p>
          <a:p>
            <a:r>
              <a:rPr lang="en-US" dirty="0"/>
              <a:t>Humanitarian Innovation Fund</a:t>
            </a:r>
          </a:p>
          <a:p>
            <a:pPr lvl="1"/>
            <a:r>
              <a:rPr lang="en-US" dirty="0"/>
              <a:t>Make ODM Easier to Use</a:t>
            </a:r>
          </a:p>
          <a:p>
            <a:pPr lvl="1"/>
            <a:r>
              <a:rPr lang="en-US" dirty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: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and robustness improvements</a:t>
            </a:r>
          </a:p>
          <a:p>
            <a:r>
              <a:rPr lang="en-US" dirty="0"/>
              <a:t>Scalability</a:t>
            </a:r>
          </a:p>
          <a:p>
            <a:pPr lvl="1"/>
            <a:r>
              <a:rPr lang="en-US" dirty="0"/>
              <a:t>Reduce memory footprint</a:t>
            </a:r>
          </a:p>
          <a:p>
            <a:pPr lvl="1"/>
            <a:r>
              <a:rPr lang="en-US" dirty="0"/>
              <a:t>Data Partitioning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Add automated DTM extraction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DTM Extraction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Near future</a:t>
            </a:r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Near-term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Quality reporting and robustness improvements</a:t>
            </a:r>
          </a:p>
          <a:p>
            <a:r>
              <a:rPr lang="en-US" dirty="0"/>
              <a:t>Incremental optimizations</a:t>
            </a:r>
          </a:p>
          <a:p>
            <a:r>
              <a:rPr lang="en-US" dirty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robotness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metadata on Structure from Motion Process</a:t>
            </a:r>
          </a:p>
          <a:p>
            <a:pPr lvl="2"/>
            <a:r>
              <a:rPr lang="en-US" dirty="0"/>
              <a:t>Number of matches, Matching graph between images, Number of reconstructed images and points, Histogram of </a:t>
            </a:r>
            <a:r>
              <a:rPr lang="en-US" dirty="0" err="1"/>
              <a:t>reprojection</a:t>
            </a:r>
            <a:r>
              <a:rPr lang="en-US" dirty="0"/>
              <a:t> errors, Memory Usage, etc.</a:t>
            </a:r>
          </a:p>
          <a:p>
            <a:r>
              <a:rPr lang="en-US" dirty="0"/>
              <a:t>Improve Robotness</a:t>
            </a:r>
          </a:p>
          <a:p>
            <a:pPr lvl="1"/>
            <a:r>
              <a:rPr lang="en-US" dirty="0"/>
              <a:t>Analyze and classify failures</a:t>
            </a:r>
          </a:p>
          <a:p>
            <a:pPr lvl="1"/>
            <a:r>
              <a:rPr lang="en-US" dirty="0"/>
              <a:t>Improve results on difficult datasets</a:t>
            </a:r>
          </a:p>
          <a:p>
            <a:pPr lvl="1"/>
            <a:r>
              <a:rPr lang="en-US" dirty="0"/>
              <a:t>Establish test datasets for ongoing 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/>
              <a:t>pipeline</a:t>
            </a:r>
            <a:r>
              <a:rPr lang="en-US" baseline="30000" dirty="0" err="1"/>
              <a:t>or</a:t>
            </a:r>
            <a:r>
              <a:rPr lang="en-US" baseline="30000" dirty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large numbers of images into smaller groups</a:t>
            </a:r>
          </a:p>
          <a:p>
            <a:r>
              <a:rPr lang="en-US" dirty="0"/>
              <a:t>Run </a:t>
            </a:r>
            <a:r>
              <a:rPr lang="en-US" dirty="0" err="1"/>
              <a:t>OpenSfM</a:t>
            </a:r>
            <a:r>
              <a:rPr lang="en-US" dirty="0"/>
              <a:t> reconstruction on each subgroup</a:t>
            </a:r>
          </a:p>
          <a:p>
            <a:r>
              <a:rPr lang="en-US" dirty="0"/>
              <a:t>Align and transform those groups to each other using matching features between the groups</a:t>
            </a:r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5709</TotalTime>
  <Words>1489</Words>
  <Application>Microsoft Office PowerPoint</Application>
  <PresentationFormat>Widescreen</PresentationFormat>
  <Paragraphs>304</Paragraphs>
  <Slides>121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7" baseType="lpstr">
      <vt:lpstr>Microsoft YaHei</vt:lpstr>
      <vt:lpstr>Arial</vt:lpstr>
      <vt:lpstr>Calibri</vt:lpstr>
      <vt:lpstr>Calibri Light</vt:lpstr>
      <vt:lpstr>Liberation Sans</vt:lpstr>
      <vt:lpstr>Office Theme</vt:lpstr>
      <vt:lpstr>Continuing Use Cases</vt:lpstr>
      <vt:lpstr>Fort Hill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Zanzibar Mapping Initiative</vt:lpstr>
      <vt:lpstr>PowerPoint Presentation</vt:lpstr>
      <vt:lpstr>PowerPoint Presentation</vt:lpstr>
      <vt:lpstr>PowerPoint Presentation</vt:lpstr>
      <vt:lpstr>PowerPoint Presentation</vt:lpstr>
      <vt:lpstr>(Show in QGIS)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This complicates my robot narrative…</vt:lpstr>
      <vt:lpstr>Some hard problems of photogrammetry</vt:lpstr>
      <vt:lpstr>Some hard problems of photogrammetry</vt:lpstr>
      <vt:lpstr>Lens Distortion Types (an incomplete list)</vt:lpstr>
      <vt:lpstr>Lens Distortion Types (an incomplete list)</vt:lpstr>
      <vt:lpstr>Lens Distortion Types (an incomplete list)</vt:lpstr>
      <vt:lpstr>Lens Distortion Types (an incomplete list)</vt:lpstr>
      <vt:lpstr>Lens Distortion Types (an incomplete list)</vt:lpstr>
      <vt:lpstr>Lens Correction in Photoshop</vt:lpstr>
      <vt:lpstr>Lens Correction in Photoshop</vt:lpstr>
      <vt:lpstr>Lens distortion with 3D Landscape Data</vt:lpstr>
      <vt:lpstr>Lens distortion with 3D Landscape Data</vt:lpstr>
      <vt:lpstr>Lens distortion with 3D Landscape Data</vt:lpstr>
      <vt:lpstr>Lens distortion with 3D Landscape Data</vt:lpstr>
      <vt:lpstr>Lens distortion with 3D Landscape</vt:lpstr>
      <vt:lpstr>Lens distortion with 3D Landscape</vt:lpstr>
      <vt:lpstr>Solution</vt:lpstr>
      <vt:lpstr>Checkerboard</vt:lpstr>
      <vt:lpstr>Checkerboard</vt:lpstr>
      <vt:lpstr>Some hard problems of photogrammetry</vt:lpstr>
      <vt:lpstr>Relief Displacement</vt:lpstr>
      <vt:lpstr>Correcting for Relief Displacement</vt:lpstr>
      <vt:lpstr>Some hard problems of photogrammetry</vt:lpstr>
      <vt:lpstr>Some hard problems of photogrammetry</vt:lpstr>
      <vt:lpstr>Camera Position</vt:lpstr>
      <vt:lpstr>Camera Orientation</vt:lpstr>
      <vt:lpstr>ODM and the photogrammetric process</vt:lpstr>
      <vt:lpstr>ODM and the photogrammetric process</vt:lpstr>
      <vt:lpstr>Structure from Motion</vt:lpstr>
      <vt:lpstr>PowerPoint Presentation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Correcting for Relief Displacement</vt:lpstr>
      <vt:lpstr>PowerPoint Presentation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With Great Data comes Great Responsibility</vt:lpstr>
      <vt:lpstr>Questions</vt:lpstr>
      <vt:lpstr>PowerPoint Presentation</vt:lpstr>
      <vt:lpstr>Using OpenDroneMap</vt:lpstr>
      <vt:lpstr>Test Dataset: https://we.tl/Kv2AagNmwt</vt:lpstr>
      <vt:lpstr>Flight Planning</vt:lpstr>
      <vt:lpstr>Automatic image capture along grids, lines, polygons,… with (DJI) drones</vt:lpstr>
      <vt:lpstr>Pix4Dcapture</vt:lpstr>
      <vt:lpstr>Pix4Dcapture</vt:lpstr>
      <vt:lpstr>Pix4Dcapture</vt:lpstr>
      <vt:lpstr>UgCS Desktop</vt:lpstr>
      <vt:lpstr>UgCS Desktop</vt:lpstr>
      <vt:lpstr>Free and Open Source</vt:lpstr>
      <vt:lpstr>Mission Planner</vt:lpstr>
      <vt:lpstr>QGroundControl</vt:lpstr>
      <vt:lpstr>Tower</vt:lpstr>
      <vt:lpstr>Sensefly</vt:lpstr>
      <vt:lpstr>Flight Planning Rules for Good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smathermather</cp:lastModifiedBy>
  <cp:revision>127</cp:revision>
  <dcterms:created xsi:type="dcterms:W3CDTF">2017-02-06T15:39:25Z</dcterms:created>
  <dcterms:modified xsi:type="dcterms:W3CDTF">2017-10-10T01:55:52Z</dcterms:modified>
</cp:coreProperties>
</file>